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6" r:id="rId4"/>
    <p:sldId id="268" r:id="rId5"/>
    <p:sldId id="269" r:id="rId6"/>
    <p:sldId id="267" r:id="rId7"/>
    <p:sldId id="270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EF19A3"/>
    <a:srgbClr val="F01075"/>
    <a:srgbClr val="31C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E78-96B7-483B-9F54-DCA082E1E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9AAD1-9C89-43A1-941F-9ED0EA12C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20E6B-8C17-41C6-AC37-173B8557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7360C-F9EE-40F8-9D81-E26EE82E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229C6-DDE5-43DB-80E8-64E2111B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90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F5AA-9700-4143-90B5-3296CCF2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F5458-3821-4C0C-B1B6-B06435B45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4A3C-9270-4CE9-9906-2C67AFAF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AA6E-EE48-4EB5-A340-FB78671D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C17E7-DB81-4622-B341-56CD7B5E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5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7D00C-E156-4A7E-9AB7-9E3048614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A5278-F83F-4BAF-9C8B-BF589182E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F857-0752-4B88-984A-188E670D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12E3-0B98-4951-A6ED-6C2FE024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551E5-5E88-4372-81CE-DF152BC5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12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FFB3-04E7-4A25-80D7-DAC6982E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68AE1-FE3A-4837-81AB-91F48441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47A14-8BD1-4C6A-BB76-429B2976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E0E9-142B-4C82-BDDD-A210C92D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9F95-17F1-481E-8BC7-D11E22EF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8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C43C-7E19-4736-B5A3-6CDE681FF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93171-7304-4A48-B536-4EF3CF3E6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91F0F-E8DC-4D1E-8E9D-2000F367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5FD6-C6FA-4CC1-927E-6257B7E3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6BA0D-6522-40FB-BFEF-06B2DC32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34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81B3-9E32-44F7-8248-8795781E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BDA7-1DA1-49C3-A857-5442153AA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6640A-4A6B-4908-B831-EDD261F4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D6F7F-B5E7-40E2-8E40-E1F5095F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9F836-D0D5-478B-AD0F-F2AEE64F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E1FC4-A2E1-46D3-84E6-114D5BBD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39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E05A-E07C-433D-B802-2F5E3FEC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8A336-6000-4240-9313-4D3A95D4A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D92AA-872A-491E-B39D-BBDE1A3E3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3A2C8-DF75-4BC9-AC60-64852294F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D8958-4A42-409E-81F2-DAC298594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D17D0-2A64-41B9-9D4A-D9C5CF40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F8BDA-35B2-4280-8904-FDD10238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31492-AE09-4779-82E1-A4179D67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97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456F-3278-4704-8E2B-B1B15619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A3251-222C-4568-8AC6-5115C8D7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9363D-BA81-4891-B537-527250FA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EF8E4-4B06-455F-BB16-5CD71AC7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74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6DC11-F9F1-4B46-9E89-80D048C3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3B7DE-F21F-49A1-9800-7F076B2B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0736-EACE-4CEC-99CE-83ADD293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271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AA51-1574-42C7-8073-CF090731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3979-E106-40F6-B0C1-CB3470E46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3383A-823C-49A4-9672-2EF8D7AF2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17C22-225C-443E-9A8D-A4A4638F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FB6B7-9022-4A43-BFFE-E6622368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A28ED-74F8-4840-AB39-7D6F9F42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22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B811-AD67-4E19-9226-FB6B3767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65786-FEE6-4582-A466-61DE65929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7F703-BD97-411C-AE44-88E9623B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828D1-EBA6-4885-BB02-B146D358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93669-7406-41F9-93F0-BC00FAFA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07E96-B1FB-498E-AE2D-3A3CC7BE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35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160CE-B7E6-42AE-B597-54C15591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E2E34-8A36-4239-A18B-17EE49307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3E5BC-19B6-485A-8E19-B85631ECE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1D06-9E48-44BE-BB5E-57A91106514B}" type="datetimeFigureOut">
              <a:rPr lang="en-IN" smtClean="0"/>
              <a:t>10-01-2021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111BD-19A9-4868-B756-CD06BFE58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D91CF-6CE0-440A-BC37-2CEE48C5C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60FB-8905-4F0F-BF68-F53FE1CA90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7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2.m4a"/><Relationship Id="rId7" Type="http://schemas.openxmlformats.org/officeDocument/2006/relationships/image" Target="../media/image5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4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8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11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0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m4a"/><Relationship Id="rId7" Type="http://schemas.openxmlformats.org/officeDocument/2006/relationships/image" Target="../media/image13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694CE0-67F3-48DB-8390-C826F655D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2B832-C0CE-408B-B3EB-7A004F9EFCB5}"/>
              </a:ext>
            </a:extLst>
          </p:cNvPr>
          <p:cNvSpPr txBox="1"/>
          <p:nvPr/>
        </p:nvSpPr>
        <p:spPr>
          <a:xfrm>
            <a:off x="3215680" y="692696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Good Morning Students!</a:t>
            </a:r>
          </a:p>
          <a:p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Our lesson today is on </a:t>
            </a:r>
            <a:r>
              <a:rPr lang="en-US" sz="4000" u="sng" dirty="0">
                <a:solidFill>
                  <a:schemeClr val="bg1"/>
                </a:solidFill>
                <a:latin typeface="Arial Black" panose="020B0A04020102020204" pitchFamily="34" charset="0"/>
              </a:rPr>
              <a:t>FRACTION</a:t>
            </a:r>
            <a:endParaRPr lang="en-IN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79F826A-7974-422B-82AD-E83059F2EF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0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4"/>
    </mc:Choice>
    <mc:Fallback>
      <p:transition spd="slow" advTm="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4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803182"/>
          </a:xfrm>
        </p:spPr>
        <p:txBody>
          <a:bodyPr>
            <a:normAutofit fontScale="90000"/>
          </a:bodyPr>
          <a:lstStyle/>
          <a:p>
            <a:r>
              <a:rPr lang="en-IN" u="sng" dirty="0">
                <a:solidFill>
                  <a:schemeClr val="bg1"/>
                </a:solidFill>
                <a:latin typeface="Arial Black" panose="020B0A04020102020204" pitchFamily="34" charset="0"/>
              </a:rPr>
              <a:t>FRACTION</a:t>
            </a:r>
            <a:endParaRPr lang="en-IN" sz="6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8" y="1157681"/>
            <a:ext cx="11449272" cy="5484420"/>
          </a:xfrm>
        </p:spPr>
        <p:txBody>
          <a:bodyPr>
            <a:normAutofit/>
          </a:bodyPr>
          <a:lstStyle/>
          <a:p>
            <a:pPr algn="l"/>
            <a:r>
              <a:rPr lang="en-IN" sz="2800" dirty="0">
                <a:solidFill>
                  <a:srgbClr val="FFC000"/>
                </a:solidFill>
              </a:rPr>
              <a:t>A Fraction is something that shows parts of a whole or equal parts of a whole.</a:t>
            </a:r>
          </a:p>
          <a:p>
            <a:pPr algn="l"/>
            <a:r>
              <a:rPr lang="en-IN" sz="2800" dirty="0">
                <a:solidFill>
                  <a:srgbClr val="00B0F0"/>
                </a:solidFill>
              </a:rPr>
              <a:t>Whole: A complete or a full object is called as a Whole.</a:t>
            </a:r>
          </a:p>
          <a:p>
            <a:pPr algn="l"/>
            <a:endParaRPr lang="en-IN" sz="2800" dirty="0">
              <a:solidFill>
                <a:srgbClr val="00B0F0"/>
              </a:solidFill>
            </a:endParaRPr>
          </a:p>
          <a:p>
            <a:pPr algn="l"/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Fractions: Fractions are equal parts of a whole.</a:t>
            </a:r>
          </a:p>
          <a:p>
            <a:pPr algn="l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5D4C8E-D5B5-4374-A2C7-B0F3A906E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93" y="2079680"/>
            <a:ext cx="3864177" cy="2030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A33778-6711-4EE5-A483-82F4B68FD3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68" y="2143950"/>
            <a:ext cx="3783434" cy="20306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56403F-549F-47E4-A2C0-63FDEB9A6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94" y="4722720"/>
            <a:ext cx="3789540" cy="1865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A173CB-3E96-47B3-9D62-7CB72F89B1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68" y="4611458"/>
            <a:ext cx="1926781" cy="19772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BEC391-86B5-4D4C-8781-0A7497832C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138" y="4620127"/>
            <a:ext cx="1856653" cy="197722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59CB10A-F2B2-4D6E-901B-89E2698F085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1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70"/>
    </mc:Choice>
    <mc:Fallback xmlns="">
      <p:transition spd="slow" advTm="45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1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803182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rgbClr val="00FF00"/>
                </a:solidFill>
                <a:latin typeface="Arial Black" panose="020B0A04020102020204" pitchFamily="34" charset="0"/>
              </a:rPr>
              <a:t>FRACTION of a Whole Object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8" y="1157681"/>
            <a:ext cx="11449272" cy="5484420"/>
          </a:xfrm>
        </p:spPr>
        <p:txBody>
          <a:bodyPr>
            <a:normAutofit/>
          </a:bodyPr>
          <a:lstStyle/>
          <a:p>
            <a:pPr algn="l"/>
            <a:r>
              <a:rPr lang="en-IN" sz="3600" b="1" dirty="0">
                <a:solidFill>
                  <a:srgbClr val="FFC000"/>
                </a:solidFill>
              </a:rPr>
              <a:t>One half </a:t>
            </a:r>
            <a:r>
              <a:rPr lang="en-IN" sz="2800" dirty="0">
                <a:solidFill>
                  <a:srgbClr val="FFC000"/>
                </a:solidFill>
              </a:rPr>
              <a:t>: A Fraction is called one half when a whole is divided into two equal parts.</a:t>
            </a: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One whole Pizza                                   </a:t>
            </a:r>
            <a:endParaRPr lang="en-IN" sz="2000" dirty="0">
              <a:solidFill>
                <a:srgbClr val="FFC000"/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One half we write as</a:t>
            </a:r>
            <a:endParaRPr lang="en-IN" sz="2000" dirty="0">
              <a:solidFill>
                <a:srgbClr val="FFC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IN" sz="2000" dirty="0">
                <a:solidFill>
                  <a:srgbClr val="FFC000"/>
                </a:solidFill>
              </a:rPr>
              <a:t>                                                             </a:t>
            </a:r>
            <a:r>
              <a:rPr lang="en-IN" sz="2800" dirty="0">
                <a:solidFill>
                  <a:srgbClr val="FFC000"/>
                </a:solidFill>
              </a:rPr>
              <a:t>            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 The bottom of a fraction is called a </a:t>
            </a:r>
            <a:r>
              <a:rPr lang="en-IN" sz="2800" dirty="0">
                <a:solidFill>
                  <a:srgbClr val="00FF00"/>
                </a:solidFill>
              </a:rPr>
              <a:t>DENOMINATOR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The top of a fraction is called a </a:t>
            </a:r>
            <a:r>
              <a:rPr lang="en-IN" sz="2800" dirty="0">
                <a:solidFill>
                  <a:srgbClr val="00FF00"/>
                </a:solidFill>
              </a:rPr>
              <a:t>NUMERATOR</a:t>
            </a:r>
          </a:p>
          <a:p>
            <a:pPr algn="l">
              <a:spcBef>
                <a:spcPts val="0"/>
              </a:spcBef>
            </a:pPr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FA718-5A10-488C-A914-756584B54718}"/>
              </a:ext>
            </a:extLst>
          </p:cNvPr>
          <p:cNvCxnSpPr>
            <a:cxnSpLocks/>
          </p:cNvCxnSpPr>
          <p:nvPr/>
        </p:nvCxnSpPr>
        <p:spPr>
          <a:xfrm>
            <a:off x="1541494" y="1038764"/>
            <a:ext cx="91090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056403F-549F-47E4-A2C0-63FDEB9A6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11" y="2037733"/>
            <a:ext cx="3169526" cy="2005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8AEA73-ADBB-4A9B-B47D-C429F0656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6" y="2155885"/>
            <a:ext cx="3864177" cy="2030643"/>
          </a:xfrm>
          <a:prstGeom prst="rect">
            <a:avLst/>
          </a:prstGeom>
        </p:spPr>
      </p:pic>
      <p:sp>
        <p:nvSpPr>
          <p:cNvPr id="15" name="Right Arrow 6">
            <a:extLst>
              <a:ext uri="{FF2B5EF4-FFF2-40B4-BE49-F238E27FC236}">
                <a16:creationId xmlns:a16="http://schemas.microsoft.com/office/drawing/2014/main" id="{4F05500F-055C-4A4B-B550-E2052F17DE36}"/>
              </a:ext>
            </a:extLst>
          </p:cNvPr>
          <p:cNvSpPr/>
          <p:nvPr/>
        </p:nvSpPr>
        <p:spPr>
          <a:xfrm>
            <a:off x="4981234" y="3171207"/>
            <a:ext cx="1402787" cy="44444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ight Arrow 7">
            <a:extLst>
              <a:ext uri="{FF2B5EF4-FFF2-40B4-BE49-F238E27FC236}">
                <a16:creationId xmlns:a16="http://schemas.microsoft.com/office/drawing/2014/main" id="{80188915-A38C-43D4-9DDA-EEB7BBA40CF3}"/>
              </a:ext>
            </a:extLst>
          </p:cNvPr>
          <p:cNvSpPr/>
          <p:nvPr/>
        </p:nvSpPr>
        <p:spPr>
          <a:xfrm rot="5400000">
            <a:off x="6872739" y="3856934"/>
            <a:ext cx="698856" cy="17698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7">
            <a:extLst>
              <a:ext uri="{FF2B5EF4-FFF2-40B4-BE49-F238E27FC236}">
                <a16:creationId xmlns:a16="http://schemas.microsoft.com/office/drawing/2014/main" id="{D6584669-5384-4DBA-97E1-F7DB51564FD4}"/>
              </a:ext>
            </a:extLst>
          </p:cNvPr>
          <p:cNvSpPr/>
          <p:nvPr/>
        </p:nvSpPr>
        <p:spPr>
          <a:xfrm rot="5400000">
            <a:off x="9273980" y="3835266"/>
            <a:ext cx="698856" cy="17698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C81410E3-037F-4C71-BA0B-3286BE5C5FA5}"/>
              </a:ext>
            </a:extLst>
          </p:cNvPr>
          <p:cNvSpPr/>
          <p:nvPr/>
        </p:nvSpPr>
        <p:spPr>
          <a:xfrm>
            <a:off x="4361518" y="4657916"/>
            <a:ext cx="722389" cy="25020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D5C82-C160-4E5A-97EC-0E3A33795687}"/>
              </a:ext>
            </a:extLst>
          </p:cNvPr>
          <p:cNvSpPr txBox="1"/>
          <p:nvPr/>
        </p:nvSpPr>
        <p:spPr>
          <a:xfrm>
            <a:off x="6384021" y="4275197"/>
            <a:ext cx="193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One half Pizza</a:t>
            </a:r>
            <a:endParaRPr lang="en-I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74AE1-D7A5-4F27-90CE-024C6C4FFA1A}"/>
              </a:ext>
            </a:extLst>
          </p:cNvPr>
          <p:cNvSpPr txBox="1"/>
          <p:nvPr/>
        </p:nvSpPr>
        <p:spPr>
          <a:xfrm>
            <a:off x="8840320" y="4275196"/>
            <a:ext cx="193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One half Pizza</a:t>
            </a:r>
            <a:endParaRPr lang="en-IN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552AB-A794-401A-92B3-9A89DC0D6E78}"/>
              </a:ext>
            </a:extLst>
          </p:cNvPr>
          <p:cNvSpPr txBox="1"/>
          <p:nvPr/>
        </p:nvSpPr>
        <p:spPr>
          <a:xfrm>
            <a:off x="3830626" y="4454739"/>
            <a:ext cx="367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u="sng" dirty="0">
                <a:solidFill>
                  <a:srgbClr val="FFC000"/>
                </a:solidFill>
              </a:rPr>
              <a:t>1</a:t>
            </a:r>
            <a:br>
              <a:rPr lang="en-IN" sz="2800" dirty="0">
                <a:solidFill>
                  <a:srgbClr val="FFC000"/>
                </a:solidFill>
              </a:rPr>
            </a:br>
            <a:r>
              <a:rPr lang="en-IN" sz="2800" dirty="0">
                <a:solidFill>
                  <a:srgbClr val="FFC000"/>
                </a:solidFill>
              </a:rPr>
              <a:t>2</a:t>
            </a:r>
            <a:endParaRPr lang="en-IN" sz="2800" dirty="0"/>
          </a:p>
        </p:txBody>
      </p:sp>
      <p:sp>
        <p:nvSpPr>
          <p:cNvPr id="24" name="Right Arrow 6">
            <a:extLst>
              <a:ext uri="{FF2B5EF4-FFF2-40B4-BE49-F238E27FC236}">
                <a16:creationId xmlns:a16="http://schemas.microsoft.com/office/drawing/2014/main" id="{68784078-8774-41F0-99BD-4E69058EBF8C}"/>
              </a:ext>
            </a:extLst>
          </p:cNvPr>
          <p:cNvSpPr/>
          <p:nvPr/>
        </p:nvSpPr>
        <p:spPr>
          <a:xfrm>
            <a:off x="4361518" y="5059630"/>
            <a:ext cx="722389" cy="25020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0AEC8E-D0AA-4D6B-BADA-92FDE8427D54}"/>
              </a:ext>
            </a:extLst>
          </p:cNvPr>
          <p:cNvSpPr txBox="1"/>
          <p:nvPr/>
        </p:nvSpPr>
        <p:spPr>
          <a:xfrm>
            <a:off x="5083907" y="4617937"/>
            <a:ext cx="656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The top number shows how many parts we are talking  about.</a:t>
            </a:r>
            <a:endParaRPr lang="en-I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A85B04-243C-4D37-8F8A-B4B580785B16}"/>
              </a:ext>
            </a:extLst>
          </p:cNvPr>
          <p:cNvSpPr txBox="1"/>
          <p:nvPr/>
        </p:nvSpPr>
        <p:spPr>
          <a:xfrm>
            <a:off x="5122078" y="4907106"/>
            <a:ext cx="65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The bottom number shows the total number of parts</a:t>
            </a:r>
            <a:r>
              <a:rPr lang="en-IN" sz="2800" dirty="0">
                <a:solidFill>
                  <a:srgbClr val="FFC000"/>
                </a:solidFill>
              </a:rPr>
              <a:t>.</a:t>
            </a:r>
            <a:endParaRPr lang="en-IN" sz="2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3F8F562-1686-47E7-B169-4B884E218E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14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83"/>
    </mc:Choice>
    <mc:Fallback xmlns="">
      <p:transition spd="slow" advTm="51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1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1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1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1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5" grpId="0" animBg="1"/>
      <p:bldP spid="16" grpId="0" animBg="1"/>
      <p:bldP spid="16" grpId="1" animBg="1"/>
      <p:bldP spid="17" grpId="0" animBg="1"/>
      <p:bldP spid="17" grpId="1" animBg="1"/>
      <p:bldP spid="19" grpId="0" animBg="1"/>
      <p:bldP spid="4" grpId="0"/>
      <p:bldP spid="20" grpId="0"/>
      <p:bldP spid="23" grpId="0"/>
      <p:bldP spid="24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1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803182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rgbClr val="00FF00"/>
                </a:solidFill>
                <a:latin typeface="Arial Black" panose="020B0A04020102020204" pitchFamily="34" charset="0"/>
              </a:rPr>
              <a:t>FRACTION of a Whole Object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8" y="1157681"/>
            <a:ext cx="11449272" cy="54844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N" sz="3600" b="1" dirty="0">
                <a:solidFill>
                  <a:srgbClr val="FFC000"/>
                </a:solidFill>
              </a:rPr>
              <a:t>One - third </a:t>
            </a:r>
            <a:r>
              <a:rPr lang="en-IN" sz="2800" dirty="0">
                <a:solidFill>
                  <a:srgbClr val="FFC000"/>
                </a:solidFill>
              </a:rPr>
              <a:t>: A Fraction is called one third when a whole is divided into three equal parts.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</a:t>
            </a: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                                    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                                           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                                                                         </a:t>
            </a: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One-third we write as</a:t>
            </a:r>
            <a:endParaRPr lang="en-IN" sz="2000" dirty="0">
              <a:solidFill>
                <a:srgbClr val="FFC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IN" sz="2000" dirty="0">
                <a:solidFill>
                  <a:srgbClr val="FFC000"/>
                </a:solidFill>
              </a:rPr>
              <a:t>                                                                      </a:t>
            </a:r>
            <a:r>
              <a:rPr lang="en-IN" sz="3300" dirty="0">
                <a:solidFill>
                  <a:srgbClr val="FFC000"/>
                </a:solidFill>
              </a:rPr>
              <a:t> </a:t>
            </a:r>
            <a:r>
              <a:rPr lang="en-IN" sz="2800" dirty="0">
                <a:solidFill>
                  <a:srgbClr val="FFC000"/>
                </a:solidFill>
              </a:rPr>
              <a:t>          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 The bottom of a fraction is called a </a:t>
            </a:r>
            <a:r>
              <a:rPr lang="en-IN" sz="2800" dirty="0">
                <a:solidFill>
                  <a:srgbClr val="00FF00"/>
                </a:solidFill>
              </a:rPr>
              <a:t>DENOMINATOR.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The top of a fraction is called a </a:t>
            </a:r>
            <a:r>
              <a:rPr lang="en-IN" sz="2800" dirty="0">
                <a:solidFill>
                  <a:srgbClr val="00FF00"/>
                </a:solidFill>
              </a:rPr>
              <a:t>NUMERATOR.</a:t>
            </a:r>
          </a:p>
          <a:p>
            <a:pPr algn="l">
              <a:spcBef>
                <a:spcPts val="0"/>
              </a:spcBef>
            </a:pPr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FA718-5A10-488C-A914-756584B54718}"/>
              </a:ext>
            </a:extLst>
          </p:cNvPr>
          <p:cNvCxnSpPr>
            <a:cxnSpLocks/>
          </p:cNvCxnSpPr>
          <p:nvPr/>
        </p:nvCxnSpPr>
        <p:spPr>
          <a:xfrm>
            <a:off x="1541494" y="1038764"/>
            <a:ext cx="91090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48AEA73-ADBB-4A9B-B47D-C429F0656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2" y="2152679"/>
            <a:ext cx="3864177" cy="2323836"/>
          </a:xfrm>
          <a:prstGeom prst="rect">
            <a:avLst/>
          </a:prstGeom>
        </p:spPr>
      </p:pic>
      <p:sp>
        <p:nvSpPr>
          <p:cNvPr id="15" name="Right Arrow 6">
            <a:extLst>
              <a:ext uri="{FF2B5EF4-FFF2-40B4-BE49-F238E27FC236}">
                <a16:creationId xmlns:a16="http://schemas.microsoft.com/office/drawing/2014/main" id="{4F05500F-055C-4A4B-B550-E2052F17DE36}"/>
              </a:ext>
            </a:extLst>
          </p:cNvPr>
          <p:cNvSpPr/>
          <p:nvPr/>
        </p:nvSpPr>
        <p:spPr>
          <a:xfrm>
            <a:off x="4827111" y="3117726"/>
            <a:ext cx="1402787" cy="44444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17926F47-242D-4034-9261-1C83F21378E9}"/>
              </a:ext>
            </a:extLst>
          </p:cNvPr>
          <p:cNvSpPr/>
          <p:nvPr/>
        </p:nvSpPr>
        <p:spPr>
          <a:xfrm>
            <a:off x="4097665" y="5090050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6">
            <a:extLst>
              <a:ext uri="{FF2B5EF4-FFF2-40B4-BE49-F238E27FC236}">
                <a16:creationId xmlns:a16="http://schemas.microsoft.com/office/drawing/2014/main" id="{70CB07E0-2BBF-4D7E-8D2B-1B52758F09AE}"/>
              </a:ext>
            </a:extLst>
          </p:cNvPr>
          <p:cNvSpPr/>
          <p:nvPr/>
        </p:nvSpPr>
        <p:spPr>
          <a:xfrm>
            <a:off x="4098675" y="5486398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DE634-8A92-4516-A4F3-6CF13F63C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02" y="1588773"/>
            <a:ext cx="2743825" cy="2731122"/>
          </a:xfrm>
          <a:prstGeom prst="rect">
            <a:avLst/>
          </a:prstGeom>
        </p:spPr>
      </p:pic>
      <p:sp>
        <p:nvSpPr>
          <p:cNvPr id="18" name="Right Arrow 7">
            <a:extLst>
              <a:ext uri="{FF2B5EF4-FFF2-40B4-BE49-F238E27FC236}">
                <a16:creationId xmlns:a16="http://schemas.microsoft.com/office/drawing/2014/main" id="{9F3935CC-3B02-44F1-9AE2-6B2ECCD4A4D6}"/>
              </a:ext>
            </a:extLst>
          </p:cNvPr>
          <p:cNvSpPr/>
          <p:nvPr/>
        </p:nvSpPr>
        <p:spPr>
          <a:xfrm rot="10800000" flipV="1">
            <a:off x="6564394" y="2552246"/>
            <a:ext cx="698856" cy="17698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ight Arrow 7">
            <a:extLst>
              <a:ext uri="{FF2B5EF4-FFF2-40B4-BE49-F238E27FC236}">
                <a16:creationId xmlns:a16="http://schemas.microsoft.com/office/drawing/2014/main" id="{5E9C0C71-AEAF-46C6-AF84-F7A9135F75EB}"/>
              </a:ext>
            </a:extLst>
          </p:cNvPr>
          <p:cNvSpPr/>
          <p:nvPr/>
        </p:nvSpPr>
        <p:spPr>
          <a:xfrm>
            <a:off x="9183315" y="2546157"/>
            <a:ext cx="698856" cy="17698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ight Arrow 7">
            <a:extLst>
              <a:ext uri="{FF2B5EF4-FFF2-40B4-BE49-F238E27FC236}">
                <a16:creationId xmlns:a16="http://schemas.microsoft.com/office/drawing/2014/main" id="{3BFD9362-D103-46FA-BDE2-BBF345F7ED20}"/>
              </a:ext>
            </a:extLst>
          </p:cNvPr>
          <p:cNvSpPr/>
          <p:nvPr/>
        </p:nvSpPr>
        <p:spPr>
          <a:xfrm rot="5400000">
            <a:off x="8021871" y="4041801"/>
            <a:ext cx="698856" cy="17698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5ECC0-2BE3-47E5-BFFA-EB1B77981D7B}"/>
              </a:ext>
            </a:extLst>
          </p:cNvPr>
          <p:cNvSpPr txBox="1"/>
          <p:nvPr/>
        </p:nvSpPr>
        <p:spPr>
          <a:xfrm>
            <a:off x="1678677" y="4479721"/>
            <a:ext cx="222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One whole pizza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7B5DB-5EC1-48E0-92A1-8962912D85DD}"/>
              </a:ext>
            </a:extLst>
          </p:cNvPr>
          <p:cNvSpPr txBox="1"/>
          <p:nvPr/>
        </p:nvSpPr>
        <p:spPr>
          <a:xfrm>
            <a:off x="5043365" y="2471461"/>
            <a:ext cx="161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One- </a:t>
            </a:r>
            <a:r>
              <a:rPr lang="en-IN" dirty="0">
                <a:solidFill>
                  <a:srgbClr val="FFC000"/>
                </a:solidFill>
              </a:rPr>
              <a:t>third</a:t>
            </a:r>
            <a:r>
              <a:rPr lang="en-IN" sz="1600" dirty="0">
                <a:solidFill>
                  <a:srgbClr val="FFC000"/>
                </a:solidFill>
              </a:rPr>
              <a:t> pizza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EAF33-D922-4CF1-A60D-15A8D7B99C09}"/>
              </a:ext>
            </a:extLst>
          </p:cNvPr>
          <p:cNvSpPr txBox="1"/>
          <p:nvPr/>
        </p:nvSpPr>
        <p:spPr>
          <a:xfrm>
            <a:off x="7582958" y="4513552"/>
            <a:ext cx="161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One- third pizza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E7C82F-402D-44A2-AD5F-5E0CCF409B6B}"/>
              </a:ext>
            </a:extLst>
          </p:cNvPr>
          <p:cNvSpPr txBox="1"/>
          <p:nvPr/>
        </p:nvSpPr>
        <p:spPr>
          <a:xfrm>
            <a:off x="9997648" y="2465372"/>
            <a:ext cx="161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One- third pizza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28F010-29C3-4AB5-B90F-1FD69DABB0EC}"/>
              </a:ext>
            </a:extLst>
          </p:cNvPr>
          <p:cNvSpPr txBox="1"/>
          <p:nvPr/>
        </p:nvSpPr>
        <p:spPr>
          <a:xfrm>
            <a:off x="3643840" y="4869937"/>
            <a:ext cx="367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u="sng" dirty="0">
                <a:solidFill>
                  <a:srgbClr val="FFC000"/>
                </a:solidFill>
              </a:rPr>
              <a:t>1</a:t>
            </a:r>
            <a:br>
              <a:rPr lang="en-IN" sz="2800" dirty="0">
                <a:solidFill>
                  <a:srgbClr val="FFC000"/>
                </a:solidFill>
              </a:rPr>
            </a:br>
            <a:r>
              <a:rPr lang="en-IN" sz="2800" dirty="0">
                <a:solidFill>
                  <a:srgbClr val="FFC000"/>
                </a:solidFill>
              </a:rPr>
              <a:t>3</a:t>
            </a:r>
            <a:endParaRPr lang="en-IN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A120B2-9B9C-4D36-B8C2-662C65BDB185}"/>
              </a:ext>
            </a:extLst>
          </p:cNvPr>
          <p:cNvSpPr txBox="1"/>
          <p:nvPr/>
        </p:nvSpPr>
        <p:spPr>
          <a:xfrm>
            <a:off x="4998010" y="4946880"/>
            <a:ext cx="656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The top number shows how many parts we are talking  about.</a:t>
            </a:r>
            <a:endParaRPr lang="en-I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686271-6B13-45E7-8C12-82C6ED30A83C}"/>
              </a:ext>
            </a:extLst>
          </p:cNvPr>
          <p:cNvSpPr txBox="1"/>
          <p:nvPr/>
        </p:nvSpPr>
        <p:spPr>
          <a:xfrm>
            <a:off x="4972208" y="5224788"/>
            <a:ext cx="65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The bottom number shows the total number of parts</a:t>
            </a:r>
            <a:r>
              <a:rPr lang="en-IN" sz="2800" dirty="0">
                <a:solidFill>
                  <a:srgbClr val="FFC000"/>
                </a:solidFill>
              </a:rPr>
              <a:t>.</a:t>
            </a:r>
            <a:endParaRPr lang="en-IN" sz="20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6D5A44F-42B9-40AA-9388-0D54924BD3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2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4"/>
    </mc:Choice>
    <mc:Fallback xmlns="">
      <p:transition spd="slow" advTm="58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1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5" grpId="0" animBg="1"/>
      <p:bldP spid="22" grpId="0" animBg="1"/>
      <p:bldP spid="28" grpId="0" animBg="1"/>
      <p:bldP spid="18" grpId="0" animBg="1"/>
      <p:bldP spid="19" grpId="0" animBg="1"/>
      <p:bldP spid="24" grpId="0" animBg="1"/>
      <p:bldP spid="16" grpId="0"/>
      <p:bldP spid="17" grpId="0"/>
      <p:bldP spid="20" grpId="0"/>
      <p:bldP spid="21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1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803182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rgbClr val="00FF00"/>
                </a:solidFill>
                <a:latin typeface="Arial Black" panose="020B0A04020102020204" pitchFamily="34" charset="0"/>
              </a:rPr>
              <a:t>FRACTION of a Whole Object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7" y="1157681"/>
            <a:ext cx="11637105" cy="5484420"/>
          </a:xfrm>
        </p:spPr>
        <p:txBody>
          <a:bodyPr>
            <a:normAutofit/>
          </a:bodyPr>
          <a:lstStyle/>
          <a:p>
            <a:pPr algn="l"/>
            <a:r>
              <a:rPr lang="en-IN" sz="3600" b="1" dirty="0">
                <a:solidFill>
                  <a:srgbClr val="FFC000"/>
                </a:solidFill>
              </a:rPr>
              <a:t>One - fourth </a:t>
            </a:r>
            <a:r>
              <a:rPr lang="en-IN" sz="2800" dirty="0">
                <a:solidFill>
                  <a:srgbClr val="FFC000"/>
                </a:solidFill>
              </a:rPr>
              <a:t>: A Fraction is called one fourth when a whole is divided into four equal parts.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                 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                                  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                                           </a:t>
            </a:r>
          </a:p>
          <a:p>
            <a:pPr algn="l"/>
            <a:r>
              <a:rPr lang="en-IN" sz="2800" dirty="0">
                <a:solidFill>
                  <a:srgbClr val="FFC000"/>
                </a:solidFill>
              </a:rPr>
              <a:t>                                                                                          </a:t>
            </a:r>
          </a:p>
          <a:p>
            <a:pPr algn="l"/>
            <a:endParaRPr lang="en-IN" sz="2800" dirty="0">
              <a:solidFill>
                <a:srgbClr val="FFC000"/>
              </a:solidFill>
            </a:endParaRPr>
          </a:p>
          <a:p>
            <a:pPr marL="457200" indent="-4572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One-fourth we write as</a:t>
            </a:r>
            <a:endParaRPr lang="en-IN" sz="2000" dirty="0">
              <a:solidFill>
                <a:srgbClr val="FFC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IN" sz="2000" dirty="0">
                <a:solidFill>
                  <a:srgbClr val="FFC000"/>
                </a:solidFill>
              </a:rPr>
              <a:t>                                                                     </a:t>
            </a:r>
            <a:r>
              <a:rPr lang="en-IN" sz="2800" dirty="0">
                <a:solidFill>
                  <a:srgbClr val="FFC000"/>
                </a:solidFill>
              </a:rPr>
              <a:t>          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 The bottom of a fraction is called a </a:t>
            </a:r>
            <a:r>
              <a:rPr lang="en-IN" sz="2800" dirty="0">
                <a:solidFill>
                  <a:srgbClr val="00FF00"/>
                </a:solidFill>
              </a:rPr>
              <a:t>DENOMINATOR.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rgbClr val="FFC000"/>
                </a:solidFill>
              </a:rPr>
              <a:t>The top of a fraction is called a </a:t>
            </a:r>
            <a:r>
              <a:rPr lang="en-IN" sz="2800" dirty="0">
                <a:solidFill>
                  <a:srgbClr val="00FF00"/>
                </a:solidFill>
              </a:rPr>
              <a:t>NUMERATOR.</a:t>
            </a:r>
          </a:p>
          <a:p>
            <a:pPr algn="l">
              <a:spcBef>
                <a:spcPts val="0"/>
              </a:spcBef>
            </a:pPr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FA718-5A10-488C-A914-756584B54718}"/>
              </a:ext>
            </a:extLst>
          </p:cNvPr>
          <p:cNvCxnSpPr>
            <a:cxnSpLocks/>
          </p:cNvCxnSpPr>
          <p:nvPr/>
        </p:nvCxnSpPr>
        <p:spPr>
          <a:xfrm>
            <a:off x="1541494" y="1038764"/>
            <a:ext cx="91090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48AEA73-ADBB-4A9B-B47D-C429F0656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11" y="2196697"/>
            <a:ext cx="2944985" cy="1771053"/>
          </a:xfrm>
          <a:prstGeom prst="rect">
            <a:avLst/>
          </a:prstGeom>
        </p:spPr>
      </p:pic>
      <p:sp>
        <p:nvSpPr>
          <p:cNvPr id="15" name="Right Arrow 6">
            <a:extLst>
              <a:ext uri="{FF2B5EF4-FFF2-40B4-BE49-F238E27FC236}">
                <a16:creationId xmlns:a16="http://schemas.microsoft.com/office/drawing/2014/main" id="{4F05500F-055C-4A4B-B550-E2052F17DE36}"/>
              </a:ext>
            </a:extLst>
          </p:cNvPr>
          <p:cNvSpPr/>
          <p:nvPr/>
        </p:nvSpPr>
        <p:spPr>
          <a:xfrm>
            <a:off x="4044636" y="2771996"/>
            <a:ext cx="1402787" cy="44444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17926F47-242D-4034-9261-1C83F21378E9}"/>
              </a:ext>
            </a:extLst>
          </p:cNvPr>
          <p:cNvSpPr/>
          <p:nvPr/>
        </p:nvSpPr>
        <p:spPr>
          <a:xfrm>
            <a:off x="4488917" y="4616206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BE643-A4A0-45FD-A304-672417940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86" y="1608223"/>
            <a:ext cx="3066547" cy="2405683"/>
          </a:xfrm>
          <a:prstGeom prst="rect">
            <a:avLst/>
          </a:prstGeom>
        </p:spPr>
      </p:pic>
      <p:sp>
        <p:nvSpPr>
          <p:cNvPr id="20" name="Right Arrow 7">
            <a:extLst>
              <a:ext uri="{FF2B5EF4-FFF2-40B4-BE49-F238E27FC236}">
                <a16:creationId xmlns:a16="http://schemas.microsoft.com/office/drawing/2014/main" id="{1DFA9B64-3318-4998-8A2C-36870780D0BA}"/>
              </a:ext>
            </a:extLst>
          </p:cNvPr>
          <p:cNvSpPr/>
          <p:nvPr/>
        </p:nvSpPr>
        <p:spPr>
          <a:xfrm rot="2060413">
            <a:off x="8929361" y="3573742"/>
            <a:ext cx="698856" cy="17698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ight Arrow 7">
            <a:extLst>
              <a:ext uri="{FF2B5EF4-FFF2-40B4-BE49-F238E27FC236}">
                <a16:creationId xmlns:a16="http://schemas.microsoft.com/office/drawing/2014/main" id="{9CE238A0-4BD5-4DC9-AA0E-2878C0ADC955}"/>
              </a:ext>
            </a:extLst>
          </p:cNvPr>
          <p:cNvSpPr/>
          <p:nvPr/>
        </p:nvSpPr>
        <p:spPr>
          <a:xfrm rot="8645161">
            <a:off x="6665386" y="3530312"/>
            <a:ext cx="698856" cy="15361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ight Arrow 7">
            <a:extLst>
              <a:ext uri="{FF2B5EF4-FFF2-40B4-BE49-F238E27FC236}">
                <a16:creationId xmlns:a16="http://schemas.microsoft.com/office/drawing/2014/main" id="{A0367FC0-955E-403A-8A5F-F06C38453683}"/>
              </a:ext>
            </a:extLst>
          </p:cNvPr>
          <p:cNvSpPr/>
          <p:nvPr/>
        </p:nvSpPr>
        <p:spPr>
          <a:xfrm rot="10800000">
            <a:off x="6524224" y="2300148"/>
            <a:ext cx="698856" cy="17698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ight Arrow 7">
            <a:extLst>
              <a:ext uri="{FF2B5EF4-FFF2-40B4-BE49-F238E27FC236}">
                <a16:creationId xmlns:a16="http://schemas.microsoft.com/office/drawing/2014/main" id="{CEA748D0-FDD1-45B7-A58E-BD2E5A34648A}"/>
              </a:ext>
            </a:extLst>
          </p:cNvPr>
          <p:cNvSpPr/>
          <p:nvPr/>
        </p:nvSpPr>
        <p:spPr>
          <a:xfrm>
            <a:off x="9286698" y="2300148"/>
            <a:ext cx="698856" cy="17698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Right Arrow 6">
            <a:extLst>
              <a:ext uri="{FF2B5EF4-FFF2-40B4-BE49-F238E27FC236}">
                <a16:creationId xmlns:a16="http://schemas.microsoft.com/office/drawing/2014/main" id="{70CB07E0-2BBF-4D7E-8D2B-1B52758F09AE}"/>
              </a:ext>
            </a:extLst>
          </p:cNvPr>
          <p:cNvSpPr/>
          <p:nvPr/>
        </p:nvSpPr>
        <p:spPr>
          <a:xfrm>
            <a:off x="4488916" y="5042395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445C5D-1F18-4C22-870D-90DDA81DEF8B}"/>
              </a:ext>
            </a:extLst>
          </p:cNvPr>
          <p:cNvSpPr txBox="1"/>
          <p:nvPr/>
        </p:nvSpPr>
        <p:spPr>
          <a:xfrm>
            <a:off x="4863819" y="2184659"/>
            <a:ext cx="161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One-fourth pizza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95B85F-5B33-4C7C-ADA9-F430387F31D4}"/>
              </a:ext>
            </a:extLst>
          </p:cNvPr>
          <p:cNvSpPr txBox="1"/>
          <p:nvPr/>
        </p:nvSpPr>
        <p:spPr>
          <a:xfrm>
            <a:off x="5215485" y="4505776"/>
            <a:ext cx="656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The top number shows how many parts we are talking  about.</a:t>
            </a:r>
            <a:endParaRPr lang="en-IN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FA9A2-3093-4E35-B449-3710A3C3D1D8}"/>
              </a:ext>
            </a:extLst>
          </p:cNvPr>
          <p:cNvSpPr txBox="1"/>
          <p:nvPr/>
        </p:nvSpPr>
        <p:spPr>
          <a:xfrm>
            <a:off x="4133444" y="4416670"/>
            <a:ext cx="367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u="sng" dirty="0">
                <a:solidFill>
                  <a:srgbClr val="FFC000"/>
                </a:solidFill>
              </a:rPr>
              <a:t>1</a:t>
            </a:r>
            <a:br>
              <a:rPr lang="en-IN" sz="2800" dirty="0">
                <a:solidFill>
                  <a:srgbClr val="FFC000"/>
                </a:solidFill>
              </a:rPr>
            </a:br>
            <a:r>
              <a:rPr lang="en-IN" sz="2800" dirty="0">
                <a:solidFill>
                  <a:srgbClr val="FFC000"/>
                </a:solidFill>
              </a:rPr>
              <a:t>4</a:t>
            </a:r>
            <a:endParaRPr lang="en-IN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2CF1C8-FF11-40ED-AFDC-8240143A9C13}"/>
              </a:ext>
            </a:extLst>
          </p:cNvPr>
          <p:cNvSpPr txBox="1"/>
          <p:nvPr/>
        </p:nvSpPr>
        <p:spPr>
          <a:xfrm>
            <a:off x="5215485" y="4793729"/>
            <a:ext cx="65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The bottom number shows the total number of parts</a:t>
            </a:r>
            <a:r>
              <a:rPr lang="en-IN" sz="2800" dirty="0">
                <a:solidFill>
                  <a:srgbClr val="FFC000"/>
                </a:solidFill>
              </a:rPr>
              <a:t>.</a:t>
            </a:r>
            <a:endParaRPr lang="en-IN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8F141-6EAC-4370-85BF-55ECD5F55244}"/>
              </a:ext>
            </a:extLst>
          </p:cNvPr>
          <p:cNvSpPr txBox="1"/>
          <p:nvPr/>
        </p:nvSpPr>
        <p:spPr>
          <a:xfrm>
            <a:off x="1390832" y="3967750"/>
            <a:ext cx="2228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One whole pizza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68605-136C-4CD4-A1D6-0002401C3F89}"/>
              </a:ext>
            </a:extLst>
          </p:cNvPr>
          <p:cNvSpPr txBox="1"/>
          <p:nvPr/>
        </p:nvSpPr>
        <p:spPr>
          <a:xfrm>
            <a:off x="10100720" y="2227459"/>
            <a:ext cx="161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One-fourth pizza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7BB64-1C8A-4AC8-9470-531E3015CE3B}"/>
              </a:ext>
            </a:extLst>
          </p:cNvPr>
          <p:cNvSpPr txBox="1"/>
          <p:nvPr/>
        </p:nvSpPr>
        <p:spPr>
          <a:xfrm>
            <a:off x="5172301" y="3662235"/>
            <a:ext cx="161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One-fourth pizza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81D6F1-05BF-4304-B7AB-86249231ABF7}"/>
              </a:ext>
            </a:extLst>
          </p:cNvPr>
          <p:cNvSpPr txBox="1"/>
          <p:nvPr/>
        </p:nvSpPr>
        <p:spPr>
          <a:xfrm>
            <a:off x="9724924" y="3816289"/>
            <a:ext cx="161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One-fourth pizza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D2967F-78C3-435A-B872-CF03038E8B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4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24"/>
    </mc:Choice>
    <mc:Fallback xmlns="">
      <p:transition spd="slow" advTm="49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1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5" grpId="0" animBg="1"/>
      <p:bldP spid="22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16" grpId="0"/>
      <p:bldP spid="17" grpId="0"/>
      <p:bldP spid="18" grpId="0"/>
      <p:bldP spid="19" grpId="0"/>
      <p:bldP spid="21" grpId="0"/>
      <p:bldP spid="23" grpId="0"/>
      <p:bldP spid="2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1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709333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rgbClr val="00B0F0"/>
                </a:solidFill>
                <a:latin typeface="Arial Black" panose="020B0A04020102020204" pitchFamily="34" charset="0"/>
              </a:rPr>
              <a:t>LET’S SEE MORE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7" y="1063831"/>
            <a:ext cx="11694669" cy="55782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IN" sz="3300" dirty="0">
                <a:solidFill>
                  <a:srgbClr val="FFFF00"/>
                </a:solidFill>
              </a:rPr>
              <a:t>Let’s say we have a group of 5 fruits. One is a mango and the other 4 are oranges.</a:t>
            </a: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r>
              <a:rPr lang="en-IN" sz="3300" dirty="0">
                <a:solidFill>
                  <a:srgbClr val="FFFF00"/>
                </a:solidFill>
              </a:rPr>
              <a:t>Now let’s figure out : What fraction of the fruits are mangoes? </a:t>
            </a:r>
          </a:p>
          <a:p>
            <a:pPr algn="l"/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 know that a fraction has a line in the middle. The top number is Numerator and the bottom number is Denominator.</a:t>
            </a:r>
          </a:p>
          <a:p>
            <a:pPr algn="l"/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Denominator shows the total number of parts or units </a:t>
            </a:r>
            <a:r>
              <a:rPr lang="en-IN" sz="3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i.e</a:t>
            </a:r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How many fruits are there? It is 5. </a:t>
            </a:r>
          </a:p>
          <a:p>
            <a:pPr algn="l"/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5              is the denominator</a:t>
            </a:r>
          </a:p>
          <a:p>
            <a:pPr algn="l"/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Numerator shows how many parts are there </a:t>
            </a:r>
            <a:r>
              <a:rPr lang="en-IN" sz="3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i.e</a:t>
            </a:r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How many mangoes are there? It is 1.</a:t>
            </a:r>
          </a:p>
          <a:p>
            <a:pPr algn="l"/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             is the Numerator</a:t>
            </a:r>
          </a:p>
          <a:p>
            <a:pPr algn="l"/>
            <a:r>
              <a:rPr lang="en-IN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of the fruits are mangoes.</a:t>
            </a:r>
          </a:p>
          <a:p>
            <a:pPr algn="l">
              <a:spcBef>
                <a:spcPts val="0"/>
              </a:spcBef>
            </a:pPr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FA718-5A10-488C-A914-756584B54718}"/>
              </a:ext>
            </a:extLst>
          </p:cNvPr>
          <p:cNvCxnSpPr>
            <a:cxnSpLocks/>
          </p:cNvCxnSpPr>
          <p:nvPr/>
        </p:nvCxnSpPr>
        <p:spPr>
          <a:xfrm>
            <a:off x="1541494" y="1063831"/>
            <a:ext cx="91090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62F94DB-BEA8-4626-B753-F5DF8695A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47" y="1738186"/>
            <a:ext cx="1402786" cy="13523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F6F465-9D13-4726-A763-390B8B9918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64" y="1738186"/>
            <a:ext cx="1660438" cy="13523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E03D34-8D54-40EF-B151-308491C6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78" y="1738186"/>
            <a:ext cx="1402786" cy="13523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92A404-CC35-45A7-8D55-32587DB7B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64" y="1738188"/>
            <a:ext cx="1402786" cy="13523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1DF587-5ED4-45E5-845D-6E4118845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50" y="1738188"/>
            <a:ext cx="1402786" cy="1352321"/>
          </a:xfrm>
          <a:prstGeom prst="rect">
            <a:avLst/>
          </a:prstGeom>
        </p:spPr>
      </p:pic>
      <p:sp>
        <p:nvSpPr>
          <p:cNvPr id="27" name="Right Arrow 6">
            <a:extLst>
              <a:ext uri="{FF2B5EF4-FFF2-40B4-BE49-F238E27FC236}">
                <a16:creationId xmlns:a16="http://schemas.microsoft.com/office/drawing/2014/main" id="{39F9C55D-2FD9-4373-92A1-F19071A7F5A4}"/>
              </a:ext>
            </a:extLst>
          </p:cNvPr>
          <p:cNvSpPr/>
          <p:nvPr/>
        </p:nvSpPr>
        <p:spPr>
          <a:xfrm>
            <a:off x="690957" y="4902646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6">
            <a:extLst>
              <a:ext uri="{FF2B5EF4-FFF2-40B4-BE49-F238E27FC236}">
                <a16:creationId xmlns:a16="http://schemas.microsoft.com/office/drawing/2014/main" id="{16230B4F-1EA1-48FB-BB5E-29000DC1EAF5}"/>
              </a:ext>
            </a:extLst>
          </p:cNvPr>
          <p:cNvSpPr/>
          <p:nvPr/>
        </p:nvSpPr>
        <p:spPr>
          <a:xfrm>
            <a:off x="534671" y="5651556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2C6923-4456-4675-BB6B-F88E396FFA7A}"/>
              </a:ext>
            </a:extLst>
          </p:cNvPr>
          <p:cNvSpPr txBox="1"/>
          <p:nvPr/>
        </p:nvSpPr>
        <p:spPr>
          <a:xfrm>
            <a:off x="256276" y="5502617"/>
            <a:ext cx="60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24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IN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b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9D863CA-5322-415E-BEA5-FF755C28E3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9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7"/>
    </mc:Choice>
    <mc:Fallback xmlns="">
      <p:transition spd="slow" advTm="54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301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01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01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01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1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7" grpId="0" animBg="1"/>
      <p:bldP spid="2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7F2CF-70B2-4A40-BB18-5A6C71C2E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91"/>
            <a:ext cx="12192000" cy="68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72" y="260649"/>
            <a:ext cx="9505056" cy="803182"/>
          </a:xfrm>
        </p:spPr>
        <p:txBody>
          <a:bodyPr>
            <a:noAutofit/>
          </a:bodyPr>
          <a:lstStyle/>
          <a:p>
            <a:r>
              <a:rPr lang="en-IN" sz="4400" dirty="0">
                <a:solidFill>
                  <a:srgbClr val="00B0F0"/>
                </a:solidFill>
                <a:latin typeface="Arial Black" panose="020B0A04020102020204" pitchFamily="34" charset="0"/>
              </a:rPr>
              <a:t>LET’S SEE MORE 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28" y="1157681"/>
            <a:ext cx="11655340" cy="54844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IN" sz="3300" dirty="0">
                <a:solidFill>
                  <a:srgbClr val="FFFF00"/>
                </a:solidFill>
              </a:rPr>
              <a:t>Let’s say we have  5 pets. Two are dogs and the other 3 are cats.</a:t>
            </a: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endParaRPr lang="en-IN" sz="3300" dirty="0">
              <a:solidFill>
                <a:srgbClr val="FFFF00"/>
              </a:solidFill>
            </a:endParaRPr>
          </a:p>
          <a:p>
            <a:pPr algn="l"/>
            <a:r>
              <a:rPr lang="en-IN" sz="3300" dirty="0">
                <a:solidFill>
                  <a:srgbClr val="FFFF00"/>
                </a:solidFill>
              </a:rPr>
              <a:t>Now let’s figure out : What fraction of the pets are cats? </a:t>
            </a:r>
          </a:p>
          <a:p>
            <a:pPr algn="l"/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 know that a fraction has a line in the middle. The top number is Numerator and the bottom number is Denominator.</a:t>
            </a:r>
          </a:p>
          <a:p>
            <a:pPr algn="l"/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Denominator shows the total number of parts or units </a:t>
            </a:r>
            <a:r>
              <a:rPr lang="en-IN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i.e</a:t>
            </a:r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How many pets are there? It is 5</a:t>
            </a:r>
          </a:p>
          <a:p>
            <a:pPr algn="l"/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5            is the denominator</a:t>
            </a:r>
          </a:p>
          <a:p>
            <a:pPr algn="l"/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Numerator shows how many parts are there </a:t>
            </a:r>
            <a:r>
              <a:rPr lang="en-IN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i.e</a:t>
            </a:r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How many cats are there? It is 3.</a:t>
            </a:r>
          </a:p>
          <a:p>
            <a:pPr algn="l"/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             is the Numerator</a:t>
            </a:r>
          </a:p>
          <a:p>
            <a:pPr algn="l"/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So            of the pets are cats.</a:t>
            </a:r>
          </a:p>
          <a:p>
            <a:pPr algn="l">
              <a:spcBef>
                <a:spcPts val="0"/>
              </a:spcBef>
            </a:pPr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FA718-5A10-488C-A914-756584B54718}"/>
              </a:ext>
            </a:extLst>
          </p:cNvPr>
          <p:cNvCxnSpPr>
            <a:cxnSpLocks/>
          </p:cNvCxnSpPr>
          <p:nvPr/>
        </p:nvCxnSpPr>
        <p:spPr>
          <a:xfrm>
            <a:off x="1541494" y="1038764"/>
            <a:ext cx="91090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6">
            <a:extLst>
              <a:ext uri="{FF2B5EF4-FFF2-40B4-BE49-F238E27FC236}">
                <a16:creationId xmlns:a16="http://schemas.microsoft.com/office/drawing/2014/main" id="{39F9C55D-2FD9-4373-92A1-F19071A7F5A4}"/>
              </a:ext>
            </a:extLst>
          </p:cNvPr>
          <p:cNvSpPr/>
          <p:nvPr/>
        </p:nvSpPr>
        <p:spPr>
          <a:xfrm>
            <a:off x="565605" y="4631741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6">
            <a:extLst>
              <a:ext uri="{FF2B5EF4-FFF2-40B4-BE49-F238E27FC236}">
                <a16:creationId xmlns:a16="http://schemas.microsoft.com/office/drawing/2014/main" id="{16230B4F-1EA1-48FB-BB5E-29000DC1EAF5}"/>
              </a:ext>
            </a:extLst>
          </p:cNvPr>
          <p:cNvSpPr/>
          <p:nvPr/>
        </p:nvSpPr>
        <p:spPr>
          <a:xfrm>
            <a:off x="520700" y="5323833"/>
            <a:ext cx="652515" cy="142613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006FC-073F-43D4-B9B0-31695F19A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14" y="1619075"/>
            <a:ext cx="1305886" cy="1425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EADBB-B94D-4909-8398-108757983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77" y="1533741"/>
            <a:ext cx="2030137" cy="15433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4E1E39-524D-4A46-B4BE-75F79C1B9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8" y="1391554"/>
            <a:ext cx="1945985" cy="17940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6ED6E0-EF73-4752-A1CB-CC2163AC93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30" y="1619075"/>
            <a:ext cx="1305886" cy="14258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11FEEF-9164-4B56-B879-042B87D0A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16" y="1619075"/>
            <a:ext cx="1305886" cy="1425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3BDA09-5669-48E9-8F1D-B2CC84302419}"/>
              </a:ext>
            </a:extLst>
          </p:cNvPr>
          <p:cNvSpPr txBox="1"/>
          <p:nvPr/>
        </p:nvSpPr>
        <p:spPr>
          <a:xfrm>
            <a:off x="738819" y="5529963"/>
            <a:ext cx="604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b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634EB1B-2872-413E-A31A-9D25FC374D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0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39"/>
    </mc:Choice>
    <mc:Fallback xmlns="">
      <p:transition spd="slow" advTm="4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1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1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1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01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901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7" grpId="0" animBg="1"/>
      <p:bldP spid="2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C7A9AC-20F7-4EF7-BD21-51C1EA9E6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D89E8-6A8D-4CD7-A6BB-2AA76DE6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158460"/>
            <a:ext cx="5317435" cy="1939305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Thank you students!</a:t>
            </a:r>
            <a:endParaRPr lang="en-IN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C38C5E2-4FFC-4C4D-8CB4-842C13D345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7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325">
        <p14:gallery dir="l"/>
      </p:transition>
    </mc:Choice>
    <mc:Fallback xmlns="">
      <p:transition spd="slow" advTm="9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9.3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7.9|5.8|4|6.5|0|8.2|0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8.2|4.5|0|4.2|0|11.7|1.1|5.5|1.3|10.5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8.5|3.7|1.6|8.1|3.6|1|5.2|1|4.8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|12.5|0|12.1|9.1|3|0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|5.7|0|12.3|7.9|2.6|6.6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571</Words>
  <Application>Microsoft Office PowerPoint</Application>
  <PresentationFormat>Widescreen</PresentationFormat>
  <Paragraphs>100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FRACTION</vt:lpstr>
      <vt:lpstr>FRACTION of a Whole Object</vt:lpstr>
      <vt:lpstr>FRACTION of a Whole Object</vt:lpstr>
      <vt:lpstr>FRACTION of a Whole Object</vt:lpstr>
      <vt:lpstr>LET’S SEE MORE EXAMPLES</vt:lpstr>
      <vt:lpstr>LET’S SEE MORE EXAMPLES</vt:lpstr>
      <vt:lpstr>Thank you students!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ANUBHAV</dc:creator>
  <cp:lastModifiedBy>ANUBHAV</cp:lastModifiedBy>
  <cp:revision>117</cp:revision>
  <dcterms:created xsi:type="dcterms:W3CDTF">2021-01-09T05:50:08Z</dcterms:created>
  <dcterms:modified xsi:type="dcterms:W3CDTF">2021-01-09T18:49:26Z</dcterms:modified>
</cp:coreProperties>
</file>